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61" r:id="rId6"/>
    <p:sldId id="262" r:id="rId7"/>
    <p:sldId id="263" r:id="rId8"/>
    <p:sldId id="265" r:id="rId9"/>
    <p:sldId id="266" r:id="rId10"/>
    <p:sldId id="267" r:id="rId11"/>
    <p:sldId id="268"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1402"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FC8BB75C-32AF-4F09-90AE-02CD5A3EBB63}" type="datetimeFigureOut">
              <a:rPr lang="cs-CZ" smtClean="0"/>
              <a:t>14.09.2018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2899371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C8BB75C-32AF-4F09-90AE-02CD5A3EBB63}" type="datetimeFigureOut">
              <a:rPr lang="cs-CZ" smtClean="0"/>
              <a:t>14.09.2018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3366207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C8BB75C-32AF-4F09-90AE-02CD5A3EBB63}" type="datetimeFigureOut">
              <a:rPr lang="cs-CZ" smtClean="0"/>
              <a:t>14.09.2018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3368708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C8BB75C-32AF-4F09-90AE-02CD5A3EBB63}" type="datetimeFigureOut">
              <a:rPr lang="cs-CZ" smtClean="0"/>
              <a:t>14.09.2018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840471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FC8BB75C-32AF-4F09-90AE-02CD5A3EBB63}" type="datetimeFigureOut">
              <a:rPr lang="cs-CZ" smtClean="0"/>
              <a:t>14.09.2018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2101086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C8BB75C-32AF-4F09-90AE-02CD5A3EBB63}" type="datetimeFigureOut">
              <a:rPr lang="cs-CZ" smtClean="0"/>
              <a:t>14.09.2018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1814310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C8BB75C-32AF-4F09-90AE-02CD5A3EBB63}" type="datetimeFigureOut">
              <a:rPr lang="cs-CZ" smtClean="0"/>
              <a:t>14.09.2018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337659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C8BB75C-32AF-4F09-90AE-02CD5A3EBB63}" type="datetimeFigureOut">
              <a:rPr lang="cs-CZ" smtClean="0"/>
              <a:t>14.09.2018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1129837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C8BB75C-32AF-4F09-90AE-02CD5A3EBB63}" type="datetimeFigureOut">
              <a:rPr lang="cs-CZ" smtClean="0"/>
              <a:t>14.09.2018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187662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C8BB75C-32AF-4F09-90AE-02CD5A3EBB63}" type="datetimeFigureOut">
              <a:rPr lang="cs-CZ" smtClean="0"/>
              <a:t>14.09.2018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1643688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C8BB75C-32AF-4F09-90AE-02CD5A3EBB63}" type="datetimeFigureOut">
              <a:rPr lang="cs-CZ" smtClean="0"/>
              <a:t>14.09.2018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762B573-549F-4D52-B733-E7C3069F5B9A}" type="slidenum">
              <a:rPr lang="cs-CZ" smtClean="0"/>
              <a:t>‹#›</a:t>
            </a:fld>
            <a:endParaRPr lang="cs-CZ"/>
          </a:p>
        </p:txBody>
      </p:sp>
    </p:spTree>
    <p:extLst>
      <p:ext uri="{BB962C8B-B14F-4D97-AF65-F5344CB8AC3E}">
        <p14:creationId xmlns:p14="http://schemas.microsoft.com/office/powerpoint/2010/main" val="1279390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BB75C-32AF-4F09-90AE-02CD5A3EBB63}" type="datetimeFigureOut">
              <a:rPr lang="cs-CZ" smtClean="0"/>
              <a:t>14.09.2018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62B573-549F-4D52-B733-E7C3069F5B9A}" type="slidenum">
              <a:rPr lang="cs-CZ" smtClean="0"/>
              <a:t>‹#›</a:t>
            </a:fld>
            <a:endParaRPr lang="cs-CZ"/>
          </a:p>
        </p:txBody>
      </p:sp>
    </p:spTree>
    <p:extLst>
      <p:ext uri="{BB962C8B-B14F-4D97-AF65-F5344CB8AC3E}">
        <p14:creationId xmlns:p14="http://schemas.microsoft.com/office/powerpoint/2010/main" val="3949278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2420888"/>
            <a:ext cx="7772400" cy="1470025"/>
          </a:xfrm>
        </p:spPr>
        <p:txBody>
          <a:bodyPr>
            <a:normAutofit fontScale="90000"/>
          </a:bodyPr>
          <a:lstStyle/>
          <a:p>
            <a:r>
              <a:rPr lang="cs-CZ" b="1" dirty="0">
                <a:latin typeface="Work Sans Black" panose="00000A00000000000000" pitchFamily="2" charset="-18"/>
              </a:rPr>
              <a:t>KLÍČOVÁ ROLE SOUČASNÝCH CHVAL PRO ČESKOU CÍRKEV</a:t>
            </a:r>
            <a:endParaRPr lang="cs-CZ" dirty="0">
              <a:latin typeface="Work Sans Black" panose="00000A00000000000000" pitchFamily="2" charset="-18"/>
            </a:endParaRPr>
          </a:p>
        </p:txBody>
      </p:sp>
      <p:sp>
        <p:nvSpPr>
          <p:cNvPr id="3" name="Podnadpis 2"/>
          <p:cNvSpPr>
            <a:spLocks noGrp="1"/>
          </p:cNvSpPr>
          <p:nvPr>
            <p:ph type="subTitle" idx="1"/>
          </p:nvPr>
        </p:nvSpPr>
        <p:spPr>
          <a:xfrm>
            <a:off x="971600" y="4149080"/>
            <a:ext cx="7272808" cy="1752600"/>
          </a:xfrm>
        </p:spPr>
        <p:txBody>
          <a:bodyPr>
            <a:normAutofit/>
          </a:bodyPr>
          <a:lstStyle/>
          <a:p>
            <a:r>
              <a:rPr lang="cs-CZ" sz="2000" b="1" dirty="0">
                <a:solidFill>
                  <a:schemeClr val="tx1"/>
                </a:solidFill>
                <a:latin typeface="Work Sans ExtraBold" panose="00000900000000000000" pitchFamily="2" charset="-18"/>
              </a:rPr>
              <a:t>COMPELLING CASE FOR CONTEMPORARY WORSHIP</a:t>
            </a:r>
            <a:endParaRPr lang="cs-CZ" sz="2000" dirty="0">
              <a:solidFill>
                <a:schemeClr val="tx1"/>
              </a:solidFill>
              <a:latin typeface="Work Sans ExtraBold" panose="00000900000000000000" pitchFamily="2" charset="-18"/>
            </a:endParaRPr>
          </a:p>
        </p:txBody>
      </p:sp>
    </p:spTree>
    <p:extLst>
      <p:ext uri="{BB962C8B-B14F-4D97-AF65-F5344CB8AC3E}">
        <p14:creationId xmlns:p14="http://schemas.microsoft.com/office/powerpoint/2010/main" val="558198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a:xfrm>
            <a:off x="683568" y="1700808"/>
            <a:ext cx="7772400" cy="4464496"/>
          </a:xfrm>
        </p:spPr>
        <p:txBody>
          <a:bodyPr>
            <a:noAutofit/>
          </a:bodyPr>
          <a:lstStyle/>
          <a:p>
            <a:pPr>
              <a:spcAft>
                <a:spcPts val="600"/>
              </a:spcAft>
            </a:pPr>
            <a:r>
              <a:rPr lang="cs-CZ" sz="2800" dirty="0" smtClean="0">
                <a:latin typeface="Work Sans Black" panose="00000A00000000000000" pitchFamily="2" charset="-18"/>
              </a:rPr>
              <a:t>1. Definujte </a:t>
            </a:r>
            <a:r>
              <a:rPr lang="cs-CZ" sz="2800" dirty="0">
                <a:latin typeface="Work Sans Black" panose="00000A00000000000000" pitchFamily="2" charset="-18"/>
              </a:rPr>
              <a:t>si, komu sloužíte! Jakými písněmi jim </a:t>
            </a:r>
            <a:r>
              <a:rPr lang="cs-CZ" sz="2800" dirty="0" smtClean="0">
                <a:latin typeface="Work Sans Black" panose="00000A00000000000000" pitchFamily="2" charset="-18"/>
              </a:rPr>
              <a:t>můžete </a:t>
            </a:r>
            <a:r>
              <a:rPr lang="cs-CZ" sz="2800" dirty="0">
                <a:latin typeface="Work Sans Black" panose="00000A00000000000000" pitchFamily="2" charset="-18"/>
              </a:rPr>
              <a:t>nejlépe </a:t>
            </a:r>
            <a:r>
              <a:rPr lang="cs-CZ" sz="2800" dirty="0" smtClean="0">
                <a:latin typeface="Work Sans Black" panose="00000A00000000000000" pitchFamily="2" charset="-18"/>
              </a:rPr>
              <a:t>sloužit?</a:t>
            </a:r>
            <a:r>
              <a:rPr lang="cs-CZ" sz="2800" dirty="0">
                <a:latin typeface="Work Sans Black" panose="00000A00000000000000" pitchFamily="2" charset="-18"/>
              </a:rPr>
              <a:t/>
            </a:r>
            <a:br>
              <a:rPr lang="cs-CZ" sz="2800" dirty="0">
                <a:latin typeface="Work Sans Black" panose="00000A00000000000000" pitchFamily="2" charset="-18"/>
              </a:rPr>
            </a:br>
            <a:r>
              <a:rPr lang="cs-CZ" sz="2800" dirty="0" smtClean="0">
                <a:latin typeface="Work Sans Black" panose="00000A00000000000000" pitchFamily="2" charset="-18"/>
              </a:rPr>
              <a:t>2. Jaký hrajete nyní styl? </a:t>
            </a:r>
            <a:br>
              <a:rPr lang="cs-CZ" sz="2800" dirty="0" smtClean="0">
                <a:latin typeface="Work Sans Black" panose="00000A00000000000000" pitchFamily="2" charset="-18"/>
              </a:rPr>
            </a:br>
            <a:r>
              <a:rPr lang="cs-CZ" sz="2800" dirty="0" smtClean="0">
                <a:latin typeface="Work Sans Black" panose="00000A00000000000000" pitchFamily="2" charset="-18"/>
              </a:rPr>
              <a:t>Co současného zvládnete hrát?</a:t>
            </a:r>
            <a:r>
              <a:rPr lang="cs-CZ" sz="2800" dirty="0">
                <a:latin typeface="Work Sans Black" panose="00000A00000000000000" pitchFamily="2" charset="-18"/>
              </a:rPr>
              <a:t/>
            </a:r>
            <a:br>
              <a:rPr lang="cs-CZ" sz="2800" dirty="0">
                <a:latin typeface="Work Sans Black" panose="00000A00000000000000" pitchFamily="2" charset="-18"/>
              </a:rPr>
            </a:br>
            <a:r>
              <a:rPr lang="cs-CZ" sz="2800" dirty="0" smtClean="0">
                <a:latin typeface="Work Sans Black" panose="00000A00000000000000" pitchFamily="2" charset="-18"/>
              </a:rPr>
              <a:t>3. Pokud to jde, začněte </a:t>
            </a:r>
            <a:r>
              <a:rPr lang="cs-CZ" sz="2800" dirty="0">
                <a:latin typeface="Work Sans Black" panose="00000A00000000000000" pitchFamily="2" charset="-18"/>
              </a:rPr>
              <a:t>psát svoje </a:t>
            </a:r>
            <a:r>
              <a:rPr lang="cs-CZ" sz="2800" dirty="0" smtClean="0">
                <a:latin typeface="Work Sans Black" panose="00000A00000000000000" pitchFamily="2" charset="-18"/>
              </a:rPr>
              <a:t>písně! </a:t>
            </a:r>
            <a:br>
              <a:rPr lang="cs-CZ" sz="2800" dirty="0" smtClean="0">
                <a:latin typeface="Work Sans Black" panose="00000A00000000000000" pitchFamily="2" charset="-18"/>
              </a:rPr>
            </a:br>
            <a:r>
              <a:rPr lang="cs-CZ" sz="2800" dirty="0" smtClean="0">
                <a:latin typeface="Work Sans Black" panose="00000A00000000000000" pitchFamily="2" charset="-18"/>
              </a:rPr>
              <a:t>4. Přeložte </a:t>
            </a:r>
            <a:r>
              <a:rPr lang="cs-CZ" sz="2800" dirty="0">
                <a:latin typeface="Work Sans Black" panose="00000A00000000000000" pitchFamily="2" charset="-18"/>
              </a:rPr>
              <a:t>něco z angličtiny nebo se podívejte po dobrých </a:t>
            </a:r>
            <a:r>
              <a:rPr lang="cs-CZ" sz="2800" dirty="0" smtClean="0">
                <a:latin typeface="Work Sans Black" panose="00000A00000000000000" pitchFamily="2" charset="-18"/>
              </a:rPr>
              <a:t>překladech.</a:t>
            </a:r>
            <a:r>
              <a:rPr lang="cs-CZ" sz="2800" dirty="0">
                <a:latin typeface="Work Sans Black" panose="00000A00000000000000" pitchFamily="2" charset="-18"/>
              </a:rPr>
              <a:t/>
            </a:r>
            <a:br>
              <a:rPr lang="cs-CZ" sz="2800" dirty="0">
                <a:latin typeface="Work Sans Black" panose="00000A00000000000000" pitchFamily="2" charset="-18"/>
              </a:rPr>
            </a:br>
            <a:r>
              <a:rPr lang="cs-CZ" sz="2800" dirty="0" smtClean="0">
                <a:latin typeface="Work Sans Black" panose="00000A00000000000000" pitchFamily="2" charset="-18"/>
              </a:rPr>
              <a:t>5. Vyhledávejte </a:t>
            </a:r>
            <a:r>
              <a:rPr lang="cs-CZ" sz="2800" dirty="0">
                <a:latin typeface="Work Sans Black" panose="00000A00000000000000" pitchFamily="2" charset="-18"/>
              </a:rPr>
              <a:t>zpětnou vazbu na svoje </a:t>
            </a:r>
            <a:r>
              <a:rPr lang="cs-CZ" sz="2800" dirty="0" smtClean="0">
                <a:latin typeface="Work Sans Black" panose="00000A00000000000000" pitchFamily="2" charset="-18"/>
              </a:rPr>
              <a:t>chvály (od </a:t>
            </a:r>
            <a:r>
              <a:rPr lang="cs-CZ" sz="2800" dirty="0">
                <a:latin typeface="Work Sans Black" panose="00000A00000000000000" pitchFamily="2" charset="-18"/>
              </a:rPr>
              <a:t>nových lidí je </a:t>
            </a:r>
            <a:r>
              <a:rPr lang="cs-CZ" sz="2800" dirty="0" smtClean="0">
                <a:latin typeface="Work Sans Black" panose="00000A00000000000000" pitchFamily="2" charset="-18"/>
              </a:rPr>
              <a:t>nejlepší)</a:t>
            </a:r>
            <a:r>
              <a:rPr lang="cs-CZ" sz="2800" dirty="0">
                <a:latin typeface="Work Sans Black" panose="00000A00000000000000" pitchFamily="2" charset="-18"/>
              </a:rPr>
              <a:t>.</a:t>
            </a:r>
            <a:endParaRPr lang="cs-CZ" sz="1600" dirty="0">
              <a:latin typeface="Work Sans Black" panose="00000A00000000000000" pitchFamily="2" charset="-18"/>
            </a:endParaRPr>
          </a:p>
        </p:txBody>
      </p:sp>
      <p:sp>
        <p:nvSpPr>
          <p:cNvPr id="3" name="Nadpis 5"/>
          <p:cNvSpPr txBox="1">
            <a:spLocks/>
          </p:cNvSpPr>
          <p:nvPr/>
        </p:nvSpPr>
        <p:spPr>
          <a:xfrm>
            <a:off x="823358" y="680595"/>
            <a:ext cx="7772400" cy="58352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200" dirty="0" smtClean="0">
                <a:latin typeface="Work Sans Black" panose="00000A00000000000000" pitchFamily="2" charset="-18"/>
              </a:rPr>
              <a:t>#</a:t>
            </a:r>
            <a:r>
              <a:rPr lang="cs-CZ" sz="3200" dirty="0" smtClean="0">
                <a:latin typeface="Work Sans Black" panose="00000A00000000000000" pitchFamily="2" charset="-18"/>
              </a:rPr>
              <a:t>CODÁL</a:t>
            </a:r>
            <a:endParaRPr lang="cs-CZ" sz="3200" dirty="0">
              <a:latin typeface="Work Sans Black" panose="00000A00000000000000" pitchFamily="2" charset="-18"/>
            </a:endParaRPr>
          </a:p>
        </p:txBody>
      </p:sp>
    </p:spTree>
    <p:extLst>
      <p:ext uri="{BB962C8B-B14F-4D97-AF65-F5344CB8AC3E}">
        <p14:creationId xmlns:p14="http://schemas.microsoft.com/office/powerpoint/2010/main" val="1611705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a:xfrm>
            <a:off x="683568" y="1700808"/>
            <a:ext cx="7772400" cy="4464496"/>
          </a:xfrm>
        </p:spPr>
        <p:txBody>
          <a:bodyPr>
            <a:noAutofit/>
          </a:bodyPr>
          <a:lstStyle/>
          <a:p>
            <a:r>
              <a:rPr lang="cs-CZ" sz="2800" dirty="0" smtClean="0">
                <a:latin typeface="Work Sans Black" panose="00000A00000000000000" pitchFamily="2" charset="-18"/>
              </a:rPr>
              <a:t>6</a:t>
            </a:r>
            <a:r>
              <a:rPr lang="cs-CZ" sz="2800" dirty="0">
                <a:latin typeface="Work Sans Black" panose="00000A00000000000000" pitchFamily="2" charset="-18"/>
              </a:rPr>
              <a:t>. Dejte prostor mládežnickým </a:t>
            </a:r>
            <a:r>
              <a:rPr lang="cs-CZ" sz="2800" dirty="0" smtClean="0">
                <a:latin typeface="Work Sans Black" panose="00000A00000000000000" pitchFamily="2" charset="-18"/>
              </a:rPr>
              <a:t/>
            </a:r>
            <a:br>
              <a:rPr lang="cs-CZ" sz="2800" dirty="0" smtClean="0">
                <a:latin typeface="Work Sans Black" panose="00000A00000000000000" pitchFamily="2" charset="-18"/>
              </a:rPr>
            </a:br>
            <a:r>
              <a:rPr lang="cs-CZ" sz="2800" dirty="0" smtClean="0">
                <a:latin typeface="Work Sans Black" panose="00000A00000000000000" pitchFamily="2" charset="-18"/>
              </a:rPr>
              <a:t>kapelám a </a:t>
            </a:r>
            <a:r>
              <a:rPr lang="cs-CZ" sz="2800" dirty="0">
                <a:latin typeface="Work Sans Black" panose="00000A00000000000000" pitchFamily="2" charset="-18"/>
              </a:rPr>
              <a:t>novým </a:t>
            </a:r>
            <a:r>
              <a:rPr lang="cs-CZ" sz="2800" dirty="0" smtClean="0">
                <a:latin typeface="Work Sans Black" panose="00000A00000000000000" pitchFamily="2" charset="-18"/>
              </a:rPr>
              <a:t>vedoucím</a:t>
            </a:r>
            <a:r>
              <a:rPr lang="cs-CZ" sz="2800" dirty="0">
                <a:latin typeface="Work Sans Black" panose="00000A00000000000000" pitchFamily="2" charset="-18"/>
              </a:rPr>
              <a:t/>
            </a:r>
            <a:br>
              <a:rPr lang="cs-CZ" sz="2800" dirty="0">
                <a:latin typeface="Work Sans Black" panose="00000A00000000000000" pitchFamily="2" charset="-18"/>
              </a:rPr>
            </a:br>
            <a:r>
              <a:rPr lang="cs-CZ" sz="2800" dirty="0">
                <a:latin typeface="Work Sans Black" panose="00000A00000000000000" pitchFamily="2" charset="-18"/>
              </a:rPr>
              <a:t>7. Posílejte svoje vedoucí na konference nebo výjezdy (ČR i zahraničí</a:t>
            </a:r>
            <a:r>
              <a:rPr lang="cs-CZ" sz="2800" dirty="0" smtClean="0">
                <a:latin typeface="Work Sans Black" panose="00000A00000000000000" pitchFamily="2" charset="-18"/>
              </a:rPr>
              <a:t>)</a:t>
            </a:r>
            <a:r>
              <a:rPr lang="cs-CZ" sz="2800" dirty="0">
                <a:latin typeface="Work Sans Black" panose="00000A00000000000000" pitchFamily="2" charset="-18"/>
              </a:rPr>
              <a:t/>
            </a:r>
            <a:br>
              <a:rPr lang="cs-CZ" sz="2800" dirty="0">
                <a:latin typeface="Work Sans Black" panose="00000A00000000000000" pitchFamily="2" charset="-18"/>
              </a:rPr>
            </a:br>
            <a:r>
              <a:rPr lang="cs-CZ" sz="2800" dirty="0">
                <a:latin typeface="Work Sans Black" panose="00000A00000000000000" pitchFamily="2" charset="-18"/>
              </a:rPr>
              <a:t>8. Buďte připravení vysvětlovat, vysvětlovat, vysvětlovat</a:t>
            </a:r>
            <a:r>
              <a:rPr lang="cs-CZ" sz="2800" dirty="0" smtClean="0">
                <a:latin typeface="Work Sans Black" panose="00000A00000000000000" pitchFamily="2" charset="-18"/>
              </a:rPr>
              <a:t>.</a:t>
            </a:r>
            <a:r>
              <a:rPr lang="cs-CZ" sz="2800" dirty="0">
                <a:latin typeface="Work Sans Black" panose="00000A00000000000000" pitchFamily="2" charset="-18"/>
              </a:rPr>
              <a:t/>
            </a:r>
            <a:br>
              <a:rPr lang="cs-CZ" sz="2800" dirty="0">
                <a:latin typeface="Work Sans Black" panose="00000A00000000000000" pitchFamily="2" charset="-18"/>
              </a:rPr>
            </a:br>
            <a:r>
              <a:rPr lang="cs-CZ" sz="2800" dirty="0">
                <a:latin typeface="Work Sans Black" panose="00000A00000000000000" pitchFamily="2" charset="-18"/>
              </a:rPr>
              <a:t>9. Neudržujte dlouhodobě </a:t>
            </a:r>
            <a:r>
              <a:rPr lang="cs-CZ" sz="2800" dirty="0" smtClean="0">
                <a:latin typeface="Work Sans Black" panose="00000A00000000000000" pitchFamily="2" charset="-18"/>
              </a:rPr>
              <a:t/>
            </a:r>
            <a:br>
              <a:rPr lang="cs-CZ" sz="2800" dirty="0" smtClean="0">
                <a:latin typeface="Work Sans Black" panose="00000A00000000000000" pitchFamily="2" charset="-18"/>
              </a:rPr>
            </a:br>
            <a:r>
              <a:rPr lang="cs-CZ" sz="2800" dirty="0" smtClean="0">
                <a:latin typeface="Work Sans Black" panose="00000A00000000000000" pitchFamily="2" charset="-18"/>
              </a:rPr>
              <a:t>„</a:t>
            </a:r>
            <a:r>
              <a:rPr lang="cs-CZ" sz="2800" dirty="0" err="1">
                <a:latin typeface="Work Sans Black" panose="00000A00000000000000" pitchFamily="2" charset="-18"/>
              </a:rPr>
              <a:t>chválovou</a:t>
            </a:r>
            <a:r>
              <a:rPr lang="cs-CZ" sz="2800" dirty="0">
                <a:latin typeface="Work Sans Black" panose="00000A00000000000000" pitchFamily="2" charset="-18"/>
              </a:rPr>
              <a:t> schizofrenii</a:t>
            </a:r>
            <a:r>
              <a:rPr lang="cs-CZ" sz="2800" dirty="0" smtClean="0">
                <a:latin typeface="Work Sans Black" panose="00000A00000000000000" pitchFamily="2" charset="-18"/>
              </a:rPr>
              <a:t>“.</a:t>
            </a:r>
            <a:r>
              <a:rPr lang="cs-CZ" sz="2800" dirty="0">
                <a:latin typeface="Work Sans Black" panose="00000A00000000000000" pitchFamily="2" charset="-18"/>
              </a:rPr>
              <a:t/>
            </a:r>
            <a:br>
              <a:rPr lang="cs-CZ" sz="2800" dirty="0">
                <a:latin typeface="Work Sans Black" panose="00000A00000000000000" pitchFamily="2" charset="-18"/>
              </a:rPr>
            </a:br>
            <a:r>
              <a:rPr lang="cs-CZ" sz="2800" dirty="0">
                <a:latin typeface="Work Sans Black" panose="00000A00000000000000" pitchFamily="2" charset="-18"/>
              </a:rPr>
              <a:t>10. Jako vedoucí mějte svobodu říct některým písním „NE</a:t>
            </a:r>
            <a:r>
              <a:rPr lang="cs-CZ" sz="2800" dirty="0" smtClean="0">
                <a:latin typeface="Work Sans Black" panose="00000A00000000000000" pitchFamily="2" charset="-18"/>
              </a:rPr>
              <a:t>“.</a:t>
            </a:r>
            <a:endParaRPr lang="cs-CZ" sz="2800" dirty="0">
              <a:latin typeface="Work Sans Black" panose="00000A00000000000000" pitchFamily="2" charset="-18"/>
            </a:endParaRPr>
          </a:p>
        </p:txBody>
      </p:sp>
      <p:sp>
        <p:nvSpPr>
          <p:cNvPr id="3" name="Nadpis 5"/>
          <p:cNvSpPr txBox="1">
            <a:spLocks/>
          </p:cNvSpPr>
          <p:nvPr/>
        </p:nvSpPr>
        <p:spPr>
          <a:xfrm>
            <a:off x="823358" y="680595"/>
            <a:ext cx="7772400" cy="58352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200" dirty="0" smtClean="0">
                <a:latin typeface="Work Sans Black" panose="00000A00000000000000" pitchFamily="2" charset="-18"/>
              </a:rPr>
              <a:t>#</a:t>
            </a:r>
            <a:r>
              <a:rPr lang="cs-CZ" sz="3200" dirty="0" smtClean="0">
                <a:latin typeface="Work Sans Black" panose="00000A00000000000000" pitchFamily="2" charset="-18"/>
              </a:rPr>
              <a:t>CODÁL</a:t>
            </a:r>
            <a:endParaRPr lang="cs-CZ" sz="3200" dirty="0">
              <a:latin typeface="Work Sans Black" panose="00000A00000000000000" pitchFamily="2" charset="-18"/>
            </a:endParaRPr>
          </a:p>
        </p:txBody>
      </p:sp>
    </p:spTree>
    <p:extLst>
      <p:ext uri="{BB962C8B-B14F-4D97-AF65-F5344CB8AC3E}">
        <p14:creationId xmlns:p14="http://schemas.microsoft.com/office/powerpoint/2010/main" val="289911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eyfor\Desktop\Výstřiže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24744"/>
            <a:ext cx="9144000" cy="477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749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a:xfrm>
            <a:off x="683568" y="2708920"/>
            <a:ext cx="7772400" cy="1470025"/>
          </a:xfrm>
        </p:spPr>
        <p:txBody>
          <a:bodyPr>
            <a:normAutofit fontScale="90000"/>
          </a:bodyPr>
          <a:lstStyle/>
          <a:p>
            <a:r>
              <a:rPr lang="cs-CZ" dirty="0" smtClean="0">
                <a:latin typeface="Work Sans Black" panose="00000A00000000000000" pitchFamily="2" charset="-18"/>
              </a:rPr>
              <a:t>JAK VYPADAJÍ A NEVYPADAJÍ SOUČASNÉ CHVÁLY?</a:t>
            </a:r>
            <a:endParaRPr lang="cs-CZ" dirty="0">
              <a:latin typeface="Work Sans Black" panose="00000A00000000000000" pitchFamily="2" charset="-18"/>
            </a:endParaRPr>
          </a:p>
        </p:txBody>
      </p:sp>
    </p:spTree>
    <p:extLst>
      <p:ext uri="{BB962C8B-B14F-4D97-AF65-F5344CB8AC3E}">
        <p14:creationId xmlns:p14="http://schemas.microsoft.com/office/powerpoint/2010/main" val="4021005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Keyfor\Desktop\inde5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7009" y="65007"/>
            <a:ext cx="3282413" cy="223252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Keyfor\Desktop\i4nde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0100" y="65007"/>
            <a:ext cx="3318123" cy="220806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Keyfor\Desktop\hillsong-united-BAN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871" y="4437113"/>
            <a:ext cx="4015828" cy="2088231"/>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Keyfor\Desktop\index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4437112"/>
            <a:ext cx="3996000" cy="208823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Keyfor\Desktop\inde2x.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3574" y="2273067"/>
            <a:ext cx="4093059" cy="2179421"/>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Users\Keyfor\Desktop\index.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8577" y="2268190"/>
            <a:ext cx="3282415" cy="2184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604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692696"/>
            <a:ext cx="7712324"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5147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a:xfrm>
            <a:off x="683568" y="2924944"/>
            <a:ext cx="7772400" cy="1470025"/>
          </a:xfrm>
        </p:spPr>
        <p:txBody>
          <a:bodyPr>
            <a:normAutofit fontScale="90000"/>
          </a:bodyPr>
          <a:lstStyle/>
          <a:p>
            <a:r>
              <a:rPr lang="cs-CZ" dirty="0" smtClean="0">
                <a:latin typeface="Work Sans Black" panose="00000A00000000000000" pitchFamily="2" charset="-18"/>
              </a:rPr>
              <a:t>1)</a:t>
            </a:r>
            <a:r>
              <a:rPr lang="cs-CZ" dirty="0">
                <a:latin typeface="Work Sans Black" panose="00000A00000000000000" pitchFamily="2" charset="-18"/>
              </a:rPr>
              <a:t> </a:t>
            </a:r>
            <a:r>
              <a:rPr lang="cs-CZ" dirty="0" smtClean="0">
                <a:latin typeface="Work Sans Black" panose="00000A00000000000000" pitchFamily="2" charset="-18"/>
              </a:rPr>
              <a:t>CHVÁLY MAJÍ POSELSTVÍ! (stejně jako kázání)</a:t>
            </a:r>
            <a:endParaRPr lang="cs-CZ" dirty="0">
              <a:latin typeface="Work Sans Black" panose="00000A00000000000000" pitchFamily="2" charset="-18"/>
            </a:endParaRPr>
          </a:p>
        </p:txBody>
      </p:sp>
      <p:sp>
        <p:nvSpPr>
          <p:cNvPr id="3" name="Nadpis 5"/>
          <p:cNvSpPr txBox="1">
            <a:spLocks/>
          </p:cNvSpPr>
          <p:nvPr/>
        </p:nvSpPr>
        <p:spPr>
          <a:xfrm>
            <a:off x="841713" y="982126"/>
            <a:ext cx="7772400" cy="58352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200" dirty="0">
                <a:latin typeface="Work Sans Black" panose="00000A00000000000000" pitchFamily="2" charset="-18"/>
              </a:rPr>
              <a:t>#</a:t>
            </a:r>
            <a:r>
              <a:rPr lang="cs-CZ" sz="3200" dirty="0">
                <a:latin typeface="Work Sans Black" panose="00000A00000000000000" pitchFamily="2" charset="-18"/>
              </a:rPr>
              <a:t>PROČ¿</a:t>
            </a:r>
            <a:endParaRPr lang="cs-CZ" sz="3200" dirty="0">
              <a:latin typeface="Work Sans Black" panose="00000A00000000000000" pitchFamily="2" charset="-18"/>
            </a:endParaRPr>
          </a:p>
        </p:txBody>
      </p:sp>
    </p:spTree>
    <p:extLst>
      <p:ext uri="{BB962C8B-B14F-4D97-AF65-F5344CB8AC3E}">
        <p14:creationId xmlns:p14="http://schemas.microsoft.com/office/powerpoint/2010/main" val="1475147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a:xfrm>
            <a:off x="683568" y="2924944"/>
            <a:ext cx="7772400" cy="1470025"/>
          </a:xfrm>
        </p:spPr>
        <p:txBody>
          <a:bodyPr>
            <a:normAutofit/>
          </a:bodyPr>
          <a:lstStyle/>
          <a:p>
            <a:r>
              <a:rPr lang="cs-CZ" dirty="0">
                <a:latin typeface="Work Sans Black" panose="00000A00000000000000" pitchFamily="2" charset="-18"/>
              </a:rPr>
              <a:t>2</a:t>
            </a:r>
            <a:r>
              <a:rPr lang="cs-CZ" dirty="0" smtClean="0">
                <a:latin typeface="Work Sans Black" panose="00000A00000000000000" pitchFamily="2" charset="-18"/>
              </a:rPr>
              <a:t>) SLOUŽÍME LIDEM! </a:t>
            </a:r>
            <a:br>
              <a:rPr lang="cs-CZ" dirty="0" smtClean="0">
                <a:latin typeface="Work Sans Black" panose="00000A00000000000000" pitchFamily="2" charset="-18"/>
              </a:rPr>
            </a:br>
            <a:r>
              <a:rPr lang="cs-CZ" dirty="0" smtClean="0">
                <a:latin typeface="Work Sans Black" panose="00000A00000000000000" pitchFamily="2" charset="-18"/>
              </a:rPr>
              <a:t>(ne sobě)</a:t>
            </a:r>
            <a:endParaRPr lang="cs-CZ" dirty="0">
              <a:latin typeface="Work Sans Black" panose="00000A00000000000000" pitchFamily="2" charset="-18"/>
            </a:endParaRPr>
          </a:p>
        </p:txBody>
      </p:sp>
      <p:sp>
        <p:nvSpPr>
          <p:cNvPr id="3" name="Nadpis 5"/>
          <p:cNvSpPr txBox="1">
            <a:spLocks/>
          </p:cNvSpPr>
          <p:nvPr/>
        </p:nvSpPr>
        <p:spPr>
          <a:xfrm>
            <a:off x="841713" y="982126"/>
            <a:ext cx="7772400" cy="58352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200" dirty="0">
                <a:latin typeface="Work Sans Black" panose="00000A00000000000000" pitchFamily="2" charset="-18"/>
              </a:rPr>
              <a:t>#</a:t>
            </a:r>
            <a:r>
              <a:rPr lang="cs-CZ" sz="3200" dirty="0">
                <a:latin typeface="Work Sans Black" panose="00000A00000000000000" pitchFamily="2" charset="-18"/>
              </a:rPr>
              <a:t>PROČ¿</a:t>
            </a:r>
            <a:endParaRPr lang="cs-CZ" sz="3200" dirty="0">
              <a:latin typeface="Work Sans Black" panose="00000A00000000000000" pitchFamily="2" charset="-18"/>
            </a:endParaRPr>
          </a:p>
        </p:txBody>
      </p:sp>
    </p:spTree>
    <p:extLst>
      <p:ext uri="{BB962C8B-B14F-4D97-AF65-F5344CB8AC3E}">
        <p14:creationId xmlns:p14="http://schemas.microsoft.com/office/powerpoint/2010/main" val="1491609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a:xfrm>
            <a:off x="683568" y="2924944"/>
            <a:ext cx="7772400" cy="1470025"/>
          </a:xfrm>
        </p:spPr>
        <p:txBody>
          <a:bodyPr>
            <a:normAutofit fontScale="90000"/>
          </a:bodyPr>
          <a:lstStyle/>
          <a:p>
            <a:r>
              <a:rPr lang="cs-CZ" dirty="0" smtClean="0">
                <a:latin typeface="Work Sans Black" panose="00000A00000000000000" pitchFamily="2" charset="-18"/>
              </a:rPr>
              <a:t>3</a:t>
            </a:r>
            <a:r>
              <a:rPr lang="cs-CZ" dirty="0" smtClean="0">
                <a:latin typeface="Work Sans Black" panose="00000A00000000000000" pitchFamily="2" charset="-18"/>
              </a:rPr>
              <a:t>) JE TŘEBA PŘIPRAVIT CESTU PRO DALŠÍ GENERACI!</a:t>
            </a:r>
            <a:br>
              <a:rPr lang="cs-CZ" dirty="0" smtClean="0">
                <a:latin typeface="Work Sans Black" panose="00000A00000000000000" pitchFamily="2" charset="-18"/>
              </a:rPr>
            </a:br>
            <a:r>
              <a:rPr lang="cs-CZ" dirty="0" smtClean="0">
                <a:latin typeface="Work Sans Black" panose="00000A00000000000000" pitchFamily="2" charset="-18"/>
              </a:rPr>
              <a:t>(je to naše zodpovědnost) </a:t>
            </a:r>
            <a:endParaRPr lang="cs-CZ" dirty="0">
              <a:latin typeface="Work Sans Black" panose="00000A00000000000000" pitchFamily="2" charset="-18"/>
            </a:endParaRPr>
          </a:p>
        </p:txBody>
      </p:sp>
      <p:sp>
        <p:nvSpPr>
          <p:cNvPr id="3" name="Nadpis 5"/>
          <p:cNvSpPr txBox="1">
            <a:spLocks/>
          </p:cNvSpPr>
          <p:nvPr/>
        </p:nvSpPr>
        <p:spPr>
          <a:xfrm>
            <a:off x="841713" y="982126"/>
            <a:ext cx="7772400" cy="58352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200" dirty="0">
                <a:latin typeface="Work Sans Black" panose="00000A00000000000000" pitchFamily="2" charset="-18"/>
              </a:rPr>
              <a:t>#</a:t>
            </a:r>
            <a:r>
              <a:rPr lang="cs-CZ" sz="3200" dirty="0">
                <a:latin typeface="Work Sans Black" panose="00000A00000000000000" pitchFamily="2" charset="-18"/>
              </a:rPr>
              <a:t>PROČ¿</a:t>
            </a:r>
            <a:endParaRPr lang="cs-CZ" sz="3200" dirty="0">
              <a:latin typeface="Work Sans Black" panose="00000A00000000000000" pitchFamily="2" charset="-18"/>
            </a:endParaRPr>
          </a:p>
        </p:txBody>
      </p:sp>
    </p:spTree>
    <p:extLst>
      <p:ext uri="{BB962C8B-B14F-4D97-AF65-F5344CB8AC3E}">
        <p14:creationId xmlns:p14="http://schemas.microsoft.com/office/powerpoint/2010/main" val="4087578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a:xfrm>
            <a:off x="755576" y="1628800"/>
            <a:ext cx="7772400" cy="3528392"/>
          </a:xfrm>
        </p:spPr>
        <p:txBody>
          <a:bodyPr>
            <a:noAutofit/>
          </a:bodyPr>
          <a:lstStyle/>
          <a:p>
            <a:pPr algn="l"/>
            <a:r>
              <a:rPr lang="cs-CZ" sz="2400" dirty="0" smtClean="0">
                <a:latin typeface="Work Sans SemiBold" panose="00000700000000000000" pitchFamily="2" charset="-18"/>
              </a:rPr>
              <a:t>Jsem </a:t>
            </a:r>
            <a:r>
              <a:rPr lang="cs-CZ" sz="2400" dirty="0">
                <a:latin typeface="Work Sans SemiBold" panose="00000700000000000000" pitchFamily="2" charset="-18"/>
              </a:rPr>
              <a:t>svoboden ode všech, ale učinil jsem se otrokem všech, abych mnohé získal. Židům jsem byl židem, abych získal židy. Těm, kteří jsou pod zákonem, byl jsem pod zákonem, abych získal ty, kteří jsou pod zákonem - i když sám </a:t>
            </a:r>
            <a:r>
              <a:rPr lang="cs-CZ" sz="2400" dirty="0" smtClean="0">
                <a:latin typeface="Work Sans SemiBold" panose="00000700000000000000" pitchFamily="2" charset="-18"/>
              </a:rPr>
              <a:t>pod zákonem </a:t>
            </a:r>
            <a:r>
              <a:rPr lang="cs-CZ" sz="2400" dirty="0">
                <a:latin typeface="Work Sans SemiBold" panose="00000700000000000000" pitchFamily="2" charset="-18"/>
              </a:rPr>
              <a:t>nejsem. Těm, kteří jsou bez zákona, byl jsem bez zákona, abych získal ty, kteří jsou bez zákona </a:t>
            </a:r>
            <a:r>
              <a:rPr lang="cs-CZ" sz="2400" dirty="0" smtClean="0">
                <a:latin typeface="Work Sans SemiBold" panose="00000700000000000000" pitchFamily="2" charset="-18"/>
              </a:rPr>
              <a:t>– i </a:t>
            </a:r>
            <a:r>
              <a:rPr lang="cs-CZ" sz="2400" dirty="0">
                <a:latin typeface="Work Sans SemiBold" panose="00000700000000000000" pitchFamily="2" charset="-18"/>
              </a:rPr>
              <a:t>když před Bohem nejsem bez zákona, neboť mým zákonem je Kristus. Těm, kdo jsou slabí, stal jsem se slabým, abych získal slabé. Všem jsem se stal vším, abych získal aspoň některé</a:t>
            </a:r>
            <a:r>
              <a:rPr lang="cs-CZ" sz="2400" dirty="0" smtClean="0">
                <a:latin typeface="Work Sans SemiBold" panose="00000700000000000000" pitchFamily="2" charset="-18"/>
              </a:rPr>
              <a:t>.</a:t>
            </a:r>
            <a:br>
              <a:rPr lang="cs-CZ" sz="2400" dirty="0" smtClean="0">
                <a:latin typeface="Work Sans SemiBold" panose="00000700000000000000" pitchFamily="2" charset="-18"/>
              </a:rPr>
            </a:br>
            <a:r>
              <a:rPr lang="cs-CZ" sz="2400" dirty="0">
                <a:latin typeface="Work Sans SemiBold" panose="00000700000000000000" pitchFamily="2" charset="-18"/>
              </a:rPr>
              <a:t/>
            </a:r>
            <a:br>
              <a:rPr lang="cs-CZ" sz="2400" dirty="0">
                <a:latin typeface="Work Sans SemiBold" panose="00000700000000000000" pitchFamily="2" charset="-18"/>
              </a:rPr>
            </a:br>
            <a:r>
              <a:rPr lang="cs-CZ" sz="2400" dirty="0">
                <a:latin typeface="Work Sans ExtraBold" panose="00000900000000000000" pitchFamily="2" charset="-18"/>
              </a:rPr>
              <a:t>1 Korintským 9:19-22 </a:t>
            </a:r>
            <a:endParaRPr lang="cs-CZ" sz="2400" dirty="0">
              <a:latin typeface="Work Sans ExtraBold" panose="00000900000000000000" pitchFamily="2" charset="-18"/>
            </a:endParaRPr>
          </a:p>
        </p:txBody>
      </p:sp>
    </p:spTree>
    <p:extLst>
      <p:ext uri="{BB962C8B-B14F-4D97-AF65-F5344CB8AC3E}">
        <p14:creationId xmlns:p14="http://schemas.microsoft.com/office/powerpoint/2010/main" val="152597166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192</Words>
  <Application>Microsoft Office PowerPoint</Application>
  <PresentationFormat>Předvádění na obrazovce (4:3)</PresentationFormat>
  <Paragraphs>14</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KLÍČOVÁ ROLE SOUČASNÝCH CHVAL PRO ČESKOU CÍRKEV</vt:lpstr>
      <vt:lpstr>Prezentace aplikace PowerPoint</vt:lpstr>
      <vt:lpstr>JAK VYPADAJÍ A NEVYPADAJÍ SOUČASNÉ CHVÁLY?</vt:lpstr>
      <vt:lpstr>Prezentace aplikace PowerPoint</vt:lpstr>
      <vt:lpstr>Prezentace aplikace PowerPoint</vt:lpstr>
      <vt:lpstr>1) CHVÁLY MAJÍ POSELSTVÍ! (stejně jako kázání)</vt:lpstr>
      <vt:lpstr>2) SLOUŽÍME LIDEM!  (ne sobě)</vt:lpstr>
      <vt:lpstr>3) JE TŘEBA PŘIPRAVIT CESTU PRO DALŠÍ GENERACI! (je to naše zodpovědnost) </vt:lpstr>
      <vt:lpstr>Jsem svoboden ode všech, ale učinil jsem se otrokem všech, abych mnohé získal. Židům jsem byl židem, abych získal židy. Těm, kteří jsou pod zákonem, byl jsem pod zákonem, abych získal ty, kteří jsou pod zákonem - i když sám pod zákonem nejsem. Těm, kteří jsou bez zákona, byl jsem bez zákona, abych získal ty, kteří jsou bez zákona – i když před Bohem nejsem bez zákona, neboť mým zákonem je Kristus. Těm, kdo jsou slabí, stal jsem se slabým, abych získal slabé. Všem jsem se stal vším, abych získal aspoň některé.  1 Korintským 9:19-22 </vt:lpstr>
      <vt:lpstr>1. Definujte si, komu sloužíte! Jakými písněmi jim můžete nejlépe sloužit? 2. Jaký hrajete nyní styl?  Co současného zvládnete hrát? 3. Pokud to jde, začněte psát svoje písně!  4. Přeložte něco z angličtiny nebo se podívejte po dobrých překladech. 5. Vyhledávejte zpětnou vazbu na svoje chvály (od nových lidí je nejlepší).</vt:lpstr>
      <vt:lpstr>6. Dejte prostor mládežnickým  kapelám a novým vedoucím 7. Posílejte svoje vedoucí na konference nebo výjezdy (ČR i zahraničí) 8. Buďte připravení vysvětlovat, vysvětlovat, vysvětlovat. 9. Neudržujte dlouhodobě  „chválovou schizofrenii“. 10. Jako vedoucí mějte svobodu říct některým písním „NE“.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Keyfor</dc:creator>
  <cp:lastModifiedBy>Keyfor</cp:lastModifiedBy>
  <cp:revision>17</cp:revision>
  <dcterms:created xsi:type="dcterms:W3CDTF">2018-09-14T12:48:21Z</dcterms:created>
  <dcterms:modified xsi:type="dcterms:W3CDTF">2018-09-14T13:16:35Z</dcterms:modified>
</cp:coreProperties>
</file>